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0"/>
  </p:notesMasterIdLst>
  <p:sldIdLst>
    <p:sldId id="256" r:id="rId2"/>
    <p:sldId id="258" r:id="rId3"/>
    <p:sldId id="295" r:id="rId4"/>
    <p:sldId id="296" r:id="rId5"/>
    <p:sldId id="299" r:id="rId6"/>
    <p:sldId id="297" r:id="rId7"/>
    <p:sldId id="298" r:id="rId8"/>
    <p:sldId id="300" r:id="rId9"/>
    <p:sldId id="301" r:id="rId10"/>
    <p:sldId id="302" r:id="rId11"/>
    <p:sldId id="330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3" r:id="rId37"/>
    <p:sldId id="331" r:id="rId38"/>
    <p:sldId id="303" r:id="rId39"/>
    <p:sldId id="332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3" r:id="rId49"/>
    <p:sldId id="345" r:id="rId50"/>
    <p:sldId id="346" r:id="rId51"/>
    <p:sldId id="347" r:id="rId52"/>
    <p:sldId id="374" r:id="rId53"/>
    <p:sldId id="351" r:id="rId54"/>
    <p:sldId id="372" r:id="rId55"/>
    <p:sldId id="373" r:id="rId56"/>
    <p:sldId id="375" r:id="rId57"/>
    <p:sldId id="348" r:id="rId58"/>
    <p:sldId id="349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71" r:id="rId76"/>
    <p:sldId id="369" r:id="rId77"/>
    <p:sldId id="370" r:id="rId78"/>
    <p:sldId id="278" r:id="rId7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Dosis" pitchFamily="2" charset="-18"/>
      <p:regular r:id="rId85"/>
      <p:bold r:id="rId86"/>
    </p:embeddedFont>
    <p:embeddedFont>
      <p:font typeface="Dosis ExtraLight" pitchFamily="2" charset="-18"/>
      <p:regular r:id="rId87"/>
      <p:bold r:id="rId88"/>
    </p:embeddedFont>
    <p:embeddedFont>
      <p:font typeface="Titillium Web" panose="00000500000000000000" pitchFamily="2" charset="-18"/>
      <p:regular r:id="rId89"/>
      <p:bold r:id="rId90"/>
      <p:italic r:id="rId91"/>
      <p:boldItalic r:id="rId92"/>
    </p:embeddedFont>
    <p:embeddedFont>
      <p:font typeface="Titillium Web Light" panose="00000400000000000000" pitchFamily="2" charset="-18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92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7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545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713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56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952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741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0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79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6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530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134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79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56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849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558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28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111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122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8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71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212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237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16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638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990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74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20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10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579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09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6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434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651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8300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935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4118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8135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0495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4943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9592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78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239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0625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4353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651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5627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83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1259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2059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2850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6893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638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816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5050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1596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569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2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73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ernej.jevsenak@gozdis.s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7521/cjpe.2017.0009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dendroTools R package</a:t>
            </a:r>
          </a:p>
        </p:txBody>
      </p:sp>
      <p:sp>
        <p:nvSpPr>
          <p:cNvPr id="2" name="Google Shape;3836;p13">
            <a:extLst>
              <a:ext uri="{FF2B5EF4-FFF2-40B4-BE49-F238E27FC236}">
                <a16:creationId xmlns:a16="http://schemas.microsoft.com/office/drawing/2014/main" id="{382278ED-ED6B-E80F-C877-5FEA8C6AB283}"/>
              </a:ext>
            </a:extLst>
          </p:cNvPr>
          <p:cNvSpPr txBox="1">
            <a:spLocks/>
          </p:cNvSpPr>
          <p:nvPr/>
        </p:nvSpPr>
        <p:spPr>
          <a:xfrm>
            <a:off x="698500" y="30459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2800" b="1" dirty="0"/>
              <a:t>Jernej Jevšenak</a:t>
            </a:r>
            <a:endParaRPr lang="sl-SI" sz="2800" b="1" dirty="0"/>
          </a:p>
          <a:p>
            <a:endParaRPr lang="en-US" sz="2000" dirty="0"/>
          </a:p>
          <a:p>
            <a:r>
              <a:rPr lang="sl-SI" sz="1600" dirty="0"/>
              <a:t>Brasov</a:t>
            </a:r>
            <a:r>
              <a:rPr lang="en-US" sz="1600" dirty="0"/>
              <a:t>, </a:t>
            </a:r>
            <a:r>
              <a:rPr lang="sl-SI" sz="1600" dirty="0" err="1"/>
              <a:t>June</a:t>
            </a:r>
            <a:r>
              <a:rPr lang="sl-SI" sz="1600" dirty="0"/>
              <a:t> 4</a:t>
            </a:r>
            <a:r>
              <a:rPr lang="en-US" sz="1600" dirty="0"/>
              <a:t>, 202</a:t>
            </a:r>
            <a:r>
              <a:rPr lang="sl-SI" sz="1600" dirty="0"/>
              <a:t>4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Exercise</a:t>
            </a:r>
            <a:r>
              <a:rPr lang="sl-SI" dirty="0"/>
              <a:t> 1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Compare</a:t>
            </a:r>
            <a:r>
              <a:rPr lang="sl-SI" dirty="0"/>
              <a:t> </a:t>
            </a:r>
            <a:r>
              <a:rPr lang="sl-SI" dirty="0" err="1"/>
              <a:t>daily</a:t>
            </a:r>
            <a:r>
              <a:rPr lang="sl-SI" dirty="0"/>
              <a:t> </a:t>
            </a:r>
            <a:r>
              <a:rPr lang="sl-SI" dirty="0" err="1"/>
              <a:t>and</a:t>
            </a:r>
            <a:r>
              <a:rPr lang="sl-SI" dirty="0"/>
              <a:t> </a:t>
            </a:r>
            <a:r>
              <a:rPr lang="sl-SI" dirty="0" err="1"/>
              <a:t>monthly</a:t>
            </a:r>
            <a:r>
              <a:rPr lang="sl-SI" dirty="0"/>
              <a:t> </a:t>
            </a:r>
            <a:r>
              <a:rPr lang="sl-SI" dirty="0" err="1"/>
              <a:t>correlations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14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for calculation of monthly correlations</a:t>
            </a:r>
          </a:p>
        </p:txBody>
      </p:sp>
    </p:spTree>
    <p:extLst>
      <p:ext uri="{BB962C8B-B14F-4D97-AF65-F5344CB8AC3E}">
        <p14:creationId xmlns:p14="http://schemas.microsoft.com/office/powerpoint/2010/main" val="261566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28216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12601"/>
              </p:ext>
            </p:extLst>
          </p:nvPr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0.892232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0.767191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0.929998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608488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272652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17035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19922"/>
              </p:ext>
            </p:extLst>
          </p:nvPr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55060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391801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094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73569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325186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08178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900042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496836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2548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16910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7217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56504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58548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3557921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4910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51813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287355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529810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3916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160086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319625" y="1968723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  <a:t>I am </a:t>
            </a:r>
            <a:r>
              <a:rPr lang="sl-SI" b="1" dirty="0">
                <a:latin typeface="Titillium Web"/>
                <a:ea typeface="Titillium Web"/>
                <a:cs typeface="Titillium Web"/>
                <a:sym typeface="Titillium Web"/>
              </a:rPr>
              <a:t>Jernej Jevšenak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l-SI" dirty="0"/>
              <a:t>"</a:t>
            </a:r>
            <a:r>
              <a:rPr lang="en-US" dirty="0"/>
              <a:t>Inspired by tree-rings, forest modelling and remote sensing</a:t>
            </a:r>
            <a:r>
              <a:rPr lang="sl-SI" dirty="0"/>
              <a:t>"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l-SI" dirty="0" err="1">
                <a:hlinkClick r:id="rId3"/>
              </a:rPr>
              <a:t>jernej.jevsenak</a:t>
            </a:r>
            <a:r>
              <a:rPr lang="en" dirty="0">
                <a:hlinkClick r:id="rId3"/>
              </a:rPr>
              <a:t>@</a:t>
            </a:r>
            <a:r>
              <a:rPr lang="sl-SI" dirty="0">
                <a:hlinkClick r:id="rId3"/>
              </a:rPr>
              <a:t>gozdis.si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B0375B46-006D-B265-8D1C-3F0E25F0B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56" r="30874"/>
          <a:stretch/>
        </p:blipFill>
        <p:spPr>
          <a:xfrm>
            <a:off x="0" y="0"/>
            <a:ext cx="31686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018523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250698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3224705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48352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09562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185508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64060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315425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137936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31448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446639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2564448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304374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49495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223750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83075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401156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93691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40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2156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512402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2120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14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09903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05033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10725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290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231681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38323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182795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38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84263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51966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347848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27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6756400" cy="1159800"/>
          </a:xfrm>
        </p:spPr>
        <p:txBody>
          <a:bodyPr/>
          <a:lstStyle/>
          <a:p>
            <a:r>
              <a:rPr lang="en-US" dirty="0"/>
              <a:t>dendroTools R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735155"/>
            <a:ext cx="586105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Functions for studying statistical relationships between tree-rings and climate data with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daily and monthly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resolution</a:t>
            </a:r>
            <a:endParaRPr lang="sl-SI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Functions for comparing different regression methods for climate reconstructions (not in the scope of our workshop)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05693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9749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728197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48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903291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10300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67127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46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1308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94834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74604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012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782851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044310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259011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9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10831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817317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89441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724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CF8E3-3F59-B648-A463-967DE44C9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6" name="Google Shape;3900;p20">
            <a:extLst>
              <a:ext uri="{FF2B5EF4-FFF2-40B4-BE49-F238E27FC236}">
                <a16:creationId xmlns:a16="http://schemas.microsoft.com/office/drawing/2014/main" id="{319B6AB5-3CEB-CD1C-736E-568CDD5D993A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442842-8559-4C59-86C5-2ABD11D2C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91537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7497CD6-EBC5-C0B0-155D-247E5DA3DF32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D447D-4D79-C052-AE9E-6A243DC98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4"/>
          <a:stretch/>
        </p:blipFill>
        <p:spPr>
          <a:xfrm>
            <a:off x="153150" y="980453"/>
            <a:ext cx="5634408" cy="220566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320902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CF8E3-3F59-B648-A463-967DE44C9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6" name="Google Shape;3900;p20">
            <a:extLst>
              <a:ext uri="{FF2B5EF4-FFF2-40B4-BE49-F238E27FC236}">
                <a16:creationId xmlns:a16="http://schemas.microsoft.com/office/drawing/2014/main" id="{319B6AB5-3CEB-CD1C-736E-568CDD5D993A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442842-8559-4C59-86C5-2ABD11D2CFF2}"/>
              </a:ext>
            </a:extLst>
          </p:cNvPr>
          <p:cNvGraphicFramePr>
            <a:graphicFrameLocks noGrp="1"/>
          </p:cNvGraphicFramePr>
          <p:nvPr/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7497CD6-EBC5-C0B0-155D-247E5DA3DF32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1EF27EB-55D2-F106-135E-35F9B25F5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85"/>
          <a:stretch/>
        </p:blipFill>
        <p:spPr>
          <a:xfrm>
            <a:off x="91530" y="997867"/>
            <a:ext cx="5696027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9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for calculation of daily correlations</a:t>
            </a:r>
          </a:p>
        </p:txBody>
      </p:sp>
    </p:spTree>
    <p:extLst>
      <p:ext uri="{BB962C8B-B14F-4D97-AF65-F5344CB8AC3E}">
        <p14:creationId xmlns:p14="http://schemas.microsoft.com/office/powerpoint/2010/main" val="381383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F67E37-822A-5BF7-B2F9-832E0CFA5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512724"/>
              </p:ext>
            </p:extLst>
          </p:nvPr>
        </p:nvGraphicFramePr>
        <p:xfrm>
          <a:off x="74427" y="3365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195322424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2196385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9453688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89999494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16842440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88800067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82828555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253227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20371929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123957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9843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28711943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816654353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Year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440479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25876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12.5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7.2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9876425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12.9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13.5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8.6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18.2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430900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12.4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1.3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2626605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809578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7698578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435415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32.1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660152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6.5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25.7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3699227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17.3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92032109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11.8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33.4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931111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538151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021770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9505212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12.2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000959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9543144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14.4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0868451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6251554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28.9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10.7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070613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685617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21.1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02359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18DA0A-DFBD-36AD-002C-26D78575614D}"/>
              </a:ext>
            </a:extLst>
          </p:cNvPr>
          <p:cNvSpPr txBox="1"/>
          <p:nvPr/>
        </p:nvSpPr>
        <p:spPr>
          <a:xfrm>
            <a:off x="0" y="0"/>
            <a:ext cx="24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2FB77-8063-C4B1-5EE4-3C76319A88F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AB1900-49CE-80BE-227B-64BA96B10E1B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3ABDCD-2EEE-0756-B068-9E8CF1E66D8F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27CBE-FE55-8E74-4F0E-99F2EB794263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17363E-E474-8815-C12E-4AE53951E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506359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6.94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  <p:sp>
        <p:nvSpPr>
          <p:cNvPr id="11" name="Google Shape;3900;p20">
            <a:extLst>
              <a:ext uri="{FF2B5EF4-FFF2-40B4-BE49-F238E27FC236}">
                <a16:creationId xmlns:a16="http://schemas.microsoft.com/office/drawing/2014/main" id="{6D8665F1-801A-6A0D-20FE-D6F86181B59C}"/>
              </a:ext>
            </a:extLst>
          </p:cNvPr>
          <p:cNvSpPr txBox="1">
            <a:spLocks/>
          </p:cNvSpPr>
          <p:nvPr/>
        </p:nvSpPr>
        <p:spPr>
          <a:xfrm>
            <a:off x="0" y="463868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2B9A21-C663-E162-0690-B79A0BC10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86806"/>
              </p:ext>
            </p:extLst>
          </p:nvPr>
        </p:nvGraphicFramePr>
        <p:xfrm>
          <a:off x="61619" y="3406969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085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F67E37-822A-5BF7-B2F9-832E0CFA5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963117"/>
              </p:ext>
            </p:extLst>
          </p:nvPr>
        </p:nvGraphicFramePr>
        <p:xfrm>
          <a:off x="74427" y="3365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195322424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2196385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9453688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89999494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16842440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88800067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82828555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253227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20371929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123957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9843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28711943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816654353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Year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440479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25876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4.1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12.5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7.2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9876425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10.7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12.9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13.5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8.6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18.2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430900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12.4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1.3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4.6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2626605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809578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7698578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435415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32.1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660152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6.5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25.7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3699227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5.6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17.3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92032109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11.8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33.4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931111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10.9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538151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021770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9505212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12.2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000959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9543144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14.4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0868451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6251554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28.9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10.7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4.9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070613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685617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21.1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02359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18DA0A-DFBD-36AD-002C-26D78575614D}"/>
              </a:ext>
            </a:extLst>
          </p:cNvPr>
          <p:cNvSpPr txBox="1"/>
          <p:nvPr/>
        </p:nvSpPr>
        <p:spPr>
          <a:xfrm>
            <a:off x="0" y="0"/>
            <a:ext cx="24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2FB77-8063-C4B1-5EE4-3C76319A88F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AB1900-49CE-80BE-227B-64BA96B10E1B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3ABDCD-2EEE-0756-B068-9E8CF1E66D8F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27CBE-FE55-8E74-4F0E-99F2EB794263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17363E-E474-8815-C12E-4AE53951E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534110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  <p:sp>
        <p:nvSpPr>
          <p:cNvPr id="11" name="Google Shape;3900;p20">
            <a:extLst>
              <a:ext uri="{FF2B5EF4-FFF2-40B4-BE49-F238E27FC236}">
                <a16:creationId xmlns:a16="http://schemas.microsoft.com/office/drawing/2014/main" id="{6D8665F1-801A-6A0D-20FE-D6F86181B59C}"/>
              </a:ext>
            </a:extLst>
          </p:cNvPr>
          <p:cNvSpPr txBox="1">
            <a:spLocks/>
          </p:cNvSpPr>
          <p:nvPr/>
        </p:nvSpPr>
        <p:spPr>
          <a:xfrm>
            <a:off x="0" y="463868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2B9A21-C663-E162-0690-B79A0BC10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338788"/>
              </p:ext>
            </p:extLst>
          </p:nvPr>
        </p:nvGraphicFramePr>
        <p:xfrm>
          <a:off x="61619" y="3406969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12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C8A01-E764-35EE-30C2-6549C1BF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0"/>
            <a:ext cx="71654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68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B08AF62-18EB-0B7F-C94B-6E2022CC3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24"/>
          <a:stretch/>
        </p:blipFill>
        <p:spPr>
          <a:xfrm>
            <a:off x="73559" y="1701800"/>
            <a:ext cx="8996881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50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importance</a:t>
            </a:r>
            <a:r>
              <a:rPr lang="sl-SI" dirty="0"/>
              <a:t> </a:t>
            </a:r>
            <a:r>
              <a:rPr lang="sl-SI" dirty="0" err="1"/>
              <a:t>of</a:t>
            </a:r>
            <a:r>
              <a:rPr lang="sl-SI" dirty="0"/>
              <a:t> </a:t>
            </a:r>
            <a:r>
              <a:rPr lang="sl-SI" dirty="0" err="1"/>
              <a:t>reference_window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63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A14EA06-1D45-53F5-2726-5DC258B9A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1" b="12786"/>
          <a:stretch/>
        </p:blipFill>
        <p:spPr>
          <a:xfrm>
            <a:off x="87086" y="50800"/>
            <a:ext cx="5704114" cy="2520950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46FDEB4-E466-5E2F-5DE5-230D281F4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6" b="12745"/>
          <a:stretch/>
        </p:blipFill>
        <p:spPr>
          <a:xfrm>
            <a:off x="239486" y="2679700"/>
            <a:ext cx="5551714" cy="246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B570C5-3948-681A-F5A3-C2007318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78995"/>
            <a:ext cx="3265714" cy="16017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236DF3-8A69-1282-3B4C-211115E7E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2705100"/>
            <a:ext cx="3265714" cy="14648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91B0CD-31F7-B29A-6A59-1DF30562DCAC}"/>
              </a:ext>
            </a:extLst>
          </p:cNvPr>
          <p:cNvSpPr txBox="1"/>
          <p:nvPr/>
        </p:nvSpPr>
        <p:spPr>
          <a:xfrm>
            <a:off x="566057" y="27599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"end"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16B08-A82B-FF25-A23F-CE9913FD7060}"/>
              </a:ext>
            </a:extLst>
          </p:cNvPr>
          <p:cNvSpPr txBox="1"/>
          <p:nvPr/>
        </p:nvSpPr>
        <p:spPr>
          <a:xfrm>
            <a:off x="3264807" y="1374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</a:t>
            </a:r>
            <a:r>
              <a:rPr lang="sl-SI" dirty="0"/>
              <a:t>start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3078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A91B0CD-31F7-B29A-6A59-1DF30562DCAC}"/>
              </a:ext>
            </a:extLst>
          </p:cNvPr>
          <p:cNvSpPr txBox="1"/>
          <p:nvPr/>
        </p:nvSpPr>
        <p:spPr>
          <a:xfrm>
            <a:off x="4248150" y="329004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"end"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16B08-A82B-FF25-A23F-CE9913FD7060}"/>
              </a:ext>
            </a:extLst>
          </p:cNvPr>
          <p:cNvSpPr txBox="1"/>
          <p:nvPr/>
        </p:nvSpPr>
        <p:spPr>
          <a:xfrm>
            <a:off x="4248150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</a:t>
            </a:r>
            <a:r>
              <a:rPr lang="sl-SI" dirty="0"/>
              <a:t>start</a:t>
            </a:r>
            <a:r>
              <a:rPr lang="en-US" dirty="0"/>
              <a:t>"</a:t>
            </a:r>
          </a:p>
        </p:txBody>
      </p:sp>
      <p:pic>
        <p:nvPicPr>
          <p:cNvPr id="3" name="Picture 2" descr="A blue and orange background&#10;&#10;Description automatically generated">
            <a:extLst>
              <a:ext uri="{FF2B5EF4-FFF2-40B4-BE49-F238E27FC236}">
                <a16:creationId xmlns:a16="http://schemas.microsoft.com/office/drawing/2014/main" id="{B133F8D9-72A3-F87D-42D7-7185C430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248150" cy="1749238"/>
          </a:xfrm>
          <a:prstGeom prst="rect">
            <a:avLst/>
          </a:prstGeom>
        </p:spPr>
      </p:pic>
      <p:pic>
        <p:nvPicPr>
          <p:cNvPr id="5" name="Picture 4" descr="A blue and orange background&#10;&#10;Description automatically generated">
            <a:extLst>
              <a:ext uri="{FF2B5EF4-FFF2-40B4-BE49-F238E27FC236}">
                <a16:creationId xmlns:a16="http://schemas.microsoft.com/office/drawing/2014/main" id="{DC97F23B-5B78-BC1F-6983-0A59798E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5024"/>
            <a:ext cx="4248150" cy="174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59376-8449-EBA6-A14E-D7F1E41B2DBB}"/>
              </a:ext>
            </a:extLst>
          </p:cNvPr>
          <p:cNvSpPr txBox="1"/>
          <p:nvPr/>
        </p:nvSpPr>
        <p:spPr>
          <a:xfrm>
            <a:off x="4248150" y="16450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</a:t>
            </a:r>
            <a:r>
              <a:rPr lang="sl-SI" dirty="0" err="1"/>
              <a:t>middle</a:t>
            </a:r>
            <a:r>
              <a:rPr lang="en-US" dirty="0"/>
              <a:t>"</a:t>
            </a:r>
          </a:p>
        </p:txBody>
      </p:sp>
      <p:pic>
        <p:nvPicPr>
          <p:cNvPr id="10" name="Picture 9" descr="A blue and orange background&#10;&#10;Description automatically generated">
            <a:extLst>
              <a:ext uri="{FF2B5EF4-FFF2-40B4-BE49-F238E27FC236}">
                <a16:creationId xmlns:a16="http://schemas.microsoft.com/office/drawing/2014/main" id="{83DAA880-7C43-85E1-E654-4FB8C58DA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8310"/>
            <a:ext cx="4248150" cy="17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1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Filtering non-significant correlations based on the selected alpha</a:t>
            </a:r>
          </a:p>
        </p:txBody>
      </p:sp>
    </p:spTree>
    <p:extLst>
      <p:ext uri="{BB962C8B-B14F-4D97-AF65-F5344CB8AC3E}">
        <p14:creationId xmlns:p14="http://schemas.microsoft.com/office/powerpoint/2010/main" val="2558917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C2B8F58-D7A4-B514-FDED-915320A0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0"/>
            <a:ext cx="51435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71A4B-8C16-A8E1-C846-28DEE446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4321098"/>
            <a:ext cx="3035618" cy="526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54D5C9-268D-800A-3C1B-CB2A03FEB4E6}"/>
              </a:ext>
            </a:extLst>
          </p:cNvPr>
          <p:cNvSpPr/>
          <p:nvPr/>
        </p:nvSpPr>
        <p:spPr>
          <a:xfrm>
            <a:off x="5280025" y="4281170"/>
            <a:ext cx="539750" cy="377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BDAB5-BE4D-8B43-0E91-A90A677A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120" y="2200832"/>
            <a:ext cx="3529330" cy="1824038"/>
          </a:xfrm>
          <a:prstGeom prst="rect">
            <a:avLst/>
          </a:prstGeom>
          <a:ln w="3175">
            <a:solidFill>
              <a:schemeClr val="accent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C2182D-196D-302C-3619-EE73DB1B236F}"/>
              </a:ext>
            </a:extLst>
          </p:cNvPr>
          <p:cNvSpPr txBox="1"/>
          <p:nvPr/>
        </p:nvSpPr>
        <p:spPr>
          <a:xfrm>
            <a:off x="5433060" y="1893055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0.0001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B4600-D551-335A-CBC9-33CFB8F1F817}"/>
              </a:ext>
            </a:extLst>
          </p:cNvPr>
          <p:cNvSpPr txBox="1"/>
          <p:nvPr/>
        </p:nvSpPr>
        <p:spPr>
          <a:xfrm>
            <a:off x="3853558" y="2632195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0.0001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2D626-B5AE-EC15-FCC0-A72CDF5500C6}"/>
              </a:ext>
            </a:extLst>
          </p:cNvPr>
          <p:cNvSpPr txBox="1"/>
          <p:nvPr/>
        </p:nvSpPr>
        <p:spPr>
          <a:xfrm>
            <a:off x="1381195" y="2632194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CCE5A-DD4D-ABA3-C125-4884CF7563D7}"/>
              </a:ext>
            </a:extLst>
          </p:cNvPr>
          <p:cNvSpPr txBox="1"/>
          <p:nvPr/>
        </p:nvSpPr>
        <p:spPr>
          <a:xfrm>
            <a:off x="3935447" y="26751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09E3E-CC6D-B57A-7ECA-43F765DF0EFE}"/>
              </a:ext>
            </a:extLst>
          </p:cNvPr>
          <p:cNvSpPr txBox="1"/>
          <p:nvPr/>
        </p:nvSpPr>
        <p:spPr>
          <a:xfrm>
            <a:off x="267546" y="3826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remove_insignificant</a:t>
            </a:r>
            <a:r>
              <a:rPr lang="sl-SI" dirty="0"/>
              <a:t> =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74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037F4F8E-88F3-B4F5-1635-9C89C7BC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0"/>
            <a:ext cx="51435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AF785-8F1B-5F74-F278-9B11E7A0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4267200"/>
            <a:ext cx="3195638" cy="62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DC221A-5983-7C59-EAA3-84DBCD6CF56F}"/>
              </a:ext>
            </a:extLst>
          </p:cNvPr>
          <p:cNvSpPr/>
          <p:nvPr/>
        </p:nvSpPr>
        <p:spPr>
          <a:xfrm>
            <a:off x="5280025" y="4311650"/>
            <a:ext cx="539750" cy="377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1B5CC-5777-3719-C9CA-D91613DD7949}"/>
              </a:ext>
            </a:extLst>
          </p:cNvPr>
          <p:cNvSpPr txBox="1"/>
          <p:nvPr/>
        </p:nvSpPr>
        <p:spPr>
          <a:xfrm>
            <a:off x="3853558" y="2632195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0.0001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15BC3-5F49-E4AE-F3AC-10AB2EB51FAE}"/>
              </a:ext>
            </a:extLst>
          </p:cNvPr>
          <p:cNvSpPr txBox="1"/>
          <p:nvPr/>
        </p:nvSpPr>
        <p:spPr>
          <a:xfrm>
            <a:off x="1381195" y="2632194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3104A-9FD1-2F27-2888-8BEF3A6587DF}"/>
              </a:ext>
            </a:extLst>
          </p:cNvPr>
          <p:cNvSpPr txBox="1"/>
          <p:nvPr/>
        </p:nvSpPr>
        <p:spPr>
          <a:xfrm>
            <a:off x="3935447" y="26751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3D257-6089-AAB6-6ACE-9D0E857BCF25}"/>
              </a:ext>
            </a:extLst>
          </p:cNvPr>
          <p:cNvSpPr txBox="1"/>
          <p:nvPr/>
        </p:nvSpPr>
        <p:spPr>
          <a:xfrm>
            <a:off x="267546" y="3826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remove_insignificant</a:t>
            </a:r>
            <a:r>
              <a:rPr lang="sl-SI" dirty="0"/>
              <a:t> =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6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Manually create heatmaps using ggplot2</a:t>
            </a:r>
          </a:p>
        </p:txBody>
      </p:sp>
    </p:spTree>
    <p:extLst>
      <p:ext uri="{BB962C8B-B14F-4D97-AF65-F5344CB8AC3E}">
        <p14:creationId xmlns:p14="http://schemas.microsoft.com/office/powerpoint/2010/main" val="3959792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Partial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coefficients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17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Partial Correlation Coefficient</a:t>
            </a:r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A partial correlation coefficient describes the strength of a linear relationship between two variables, holding constant a number of other variables (Statistical Methods, 2022).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Important in dendroclimatology due to a very common correlation between temperature and precipitation.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50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</a:t>
            </a:r>
            <a:r>
              <a:rPr lang="en-US" dirty="0"/>
              <a:t> </a:t>
            </a:r>
            <a:r>
              <a:rPr lang="sl-SI" dirty="0" err="1"/>
              <a:t>response</a:t>
            </a: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key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response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23C1D-E6CD-195B-83A0-C5138FDE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42" y="0"/>
            <a:ext cx="977900" cy="542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96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Partial Correlation Coefficient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" name="Google Shape;3897;p20">
            <a:extLst>
              <a:ext uri="{FF2B5EF4-FFF2-40B4-BE49-F238E27FC236}">
                <a16:creationId xmlns:a16="http://schemas.microsoft.com/office/drawing/2014/main" id="{B842841A-82BE-C732-8662-CEAF4DA15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5108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 err="1"/>
              <a:t>daily_response_seascorr</a:t>
            </a:r>
            <a:r>
              <a:rPr lang="sl-SI" i="1" dirty="0"/>
              <a:t>()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env_data_primary</a:t>
            </a:r>
            <a:endParaRPr lang="sl-SI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env_data</a:t>
            </a:r>
            <a:r>
              <a:rPr lang="sl-SI" i="1" dirty="0"/>
              <a:t> </a:t>
            </a:r>
            <a:r>
              <a:rPr lang="sl-SI" i="1" dirty="0" err="1"/>
              <a:t>control</a:t>
            </a:r>
            <a:endParaRPr lang="sl-SI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pcor_method</a:t>
            </a:r>
            <a:r>
              <a:rPr lang="sl-SI" i="1" dirty="0"/>
              <a:t> = "</a:t>
            </a:r>
            <a:r>
              <a:rPr lang="sl-SI" i="1" dirty="0" err="1"/>
              <a:t>pearson</a:t>
            </a:r>
            <a:r>
              <a:rPr lang="sl-SI" i="1" dirty="0"/>
              <a:t>"</a:t>
            </a:r>
            <a:endParaRPr lang="sl-SI" dirty="0"/>
          </a:p>
        </p:txBody>
      </p:sp>
      <p:sp>
        <p:nvSpPr>
          <p:cNvPr id="6" name="Google Shape;3897;p20">
            <a:extLst>
              <a:ext uri="{FF2B5EF4-FFF2-40B4-BE49-F238E27FC236}">
                <a16:creationId xmlns:a16="http://schemas.microsoft.com/office/drawing/2014/main" id="{6EBA96B2-1DB8-0CC7-811B-F95BB7F8650B}"/>
              </a:ext>
            </a:extLst>
          </p:cNvPr>
          <p:cNvSpPr txBox="1">
            <a:spLocks/>
          </p:cNvSpPr>
          <p:nvPr/>
        </p:nvSpPr>
        <p:spPr>
          <a:xfrm>
            <a:off x="4421150" y="1762650"/>
            <a:ext cx="404975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sl-SI" i="1" dirty="0" err="1"/>
              <a:t>monthly</a:t>
            </a:r>
            <a:r>
              <a:rPr lang="en-GB" i="1" dirty="0"/>
              <a:t>_</a:t>
            </a:r>
            <a:r>
              <a:rPr lang="en-GB" i="1" dirty="0" err="1"/>
              <a:t>response_seascorr</a:t>
            </a:r>
            <a:r>
              <a:rPr lang="en-GB" i="1" dirty="0"/>
              <a:t>()</a:t>
            </a:r>
            <a:endParaRPr lang="sl-SI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env_data_primary</a:t>
            </a:r>
            <a:endParaRPr lang="sl-SI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env_data</a:t>
            </a:r>
            <a:r>
              <a:rPr lang="sl-SI" i="1" dirty="0"/>
              <a:t> </a:t>
            </a:r>
            <a:r>
              <a:rPr lang="sl-SI" i="1" dirty="0" err="1"/>
              <a:t>control</a:t>
            </a:r>
            <a:endParaRPr lang="sl-SI" i="1" dirty="0"/>
          </a:p>
          <a:p>
            <a:pPr marL="0" indent="0">
              <a:buNone/>
            </a:pPr>
            <a:r>
              <a:rPr lang="sl-SI" i="1" dirty="0"/>
              <a:t>- </a:t>
            </a:r>
            <a:r>
              <a:rPr lang="sl-SI" i="1" dirty="0" err="1"/>
              <a:t>pcor_method</a:t>
            </a:r>
            <a:r>
              <a:rPr lang="sl-SI" i="1" dirty="0"/>
              <a:t> = "</a:t>
            </a:r>
            <a:r>
              <a:rPr lang="sl-SI" i="1" dirty="0" err="1"/>
              <a:t>pearson</a:t>
            </a:r>
            <a:r>
              <a:rPr lang="sl-SI" i="1" dirty="0"/>
              <a:t>"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sl-SI" dirty="0"/>
          </a:p>
          <a:p>
            <a:pPr marL="0" indent="0">
              <a:buFont typeface="Titillium Web Light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723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Partial Correlation Coefficient – subset </a:t>
            </a:r>
            <a:r>
              <a:rPr lang="en-US" dirty="0" err="1"/>
              <a:t>analysed</a:t>
            </a:r>
            <a:r>
              <a:rPr lang="en-US" dirty="0"/>
              <a:t> period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" name="Google Shape;3897;p20">
            <a:extLst>
              <a:ext uri="{FF2B5EF4-FFF2-40B4-BE49-F238E27FC236}">
                <a16:creationId xmlns:a16="http://schemas.microsoft.com/office/drawing/2014/main" id="{B842841A-82BE-C732-8662-CEAF4DA15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5108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 err="1"/>
              <a:t>daily_response_seascorr</a:t>
            </a:r>
            <a:r>
              <a:rPr lang="en-US" i="1" dirty="0"/>
              <a:t>()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/>
              <a:t>- </a:t>
            </a:r>
            <a:r>
              <a:rPr lang="en-US" i="1" dirty="0" err="1"/>
              <a:t>day_interval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6" name="Google Shape;3897;p20">
            <a:extLst>
              <a:ext uri="{FF2B5EF4-FFF2-40B4-BE49-F238E27FC236}">
                <a16:creationId xmlns:a16="http://schemas.microsoft.com/office/drawing/2014/main" id="{6EBA96B2-1DB8-0CC7-811B-F95BB7F8650B}"/>
              </a:ext>
            </a:extLst>
          </p:cNvPr>
          <p:cNvSpPr txBox="1">
            <a:spLocks/>
          </p:cNvSpPr>
          <p:nvPr/>
        </p:nvSpPr>
        <p:spPr>
          <a:xfrm>
            <a:off x="4421150" y="1762650"/>
            <a:ext cx="404975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i="1" dirty="0" err="1"/>
              <a:t>monthly_response_seascorr</a:t>
            </a:r>
            <a:r>
              <a:rPr lang="en-US" i="1" dirty="0"/>
              <a:t>()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/>
              <a:t>- </a:t>
            </a:r>
            <a:r>
              <a:rPr lang="en-US" i="1" dirty="0" err="1"/>
              <a:t>month_interval</a:t>
            </a:r>
            <a:r>
              <a:rPr lang="en-US" i="1" dirty="0"/>
              <a:t>()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sl-SI" dirty="0"/>
          </a:p>
          <a:p>
            <a:pPr marL="0" indent="0">
              <a:buFont typeface="Titillium Web Light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10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is climate detrending needed?</a:t>
            </a:r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Increasing temperatures in recent five decades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Simple Linear Detrending	: </a:t>
            </a:r>
            <a:r>
              <a:rPr lang="en-US" dirty="0" err="1"/>
              <a:t>dc_climate</a:t>
            </a:r>
            <a:r>
              <a:rPr lang="en-US" dirty="0"/>
              <a:t> = "SLD„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150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Temporal stability of correlations</a:t>
            </a:r>
          </a:p>
        </p:txBody>
      </p:sp>
    </p:spTree>
    <p:extLst>
      <p:ext uri="{BB962C8B-B14F-4D97-AF65-F5344CB8AC3E}">
        <p14:creationId xmlns:p14="http://schemas.microsoft.com/office/powerpoint/2010/main" val="1180943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Detrending climate</a:t>
            </a:r>
          </a:p>
        </p:txBody>
      </p:sp>
    </p:spTree>
    <p:extLst>
      <p:ext uri="{BB962C8B-B14F-4D97-AF65-F5344CB8AC3E}">
        <p14:creationId xmlns:p14="http://schemas.microsoft.com/office/powerpoint/2010/main" val="1817902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is climate detrending needed?</a:t>
            </a:r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Increasing temperatures in recent five decades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28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Why</a:t>
            </a:r>
            <a:r>
              <a:rPr lang="sl-SI" dirty="0"/>
              <a:t> is </a:t>
            </a:r>
            <a:r>
              <a:rPr lang="sl-SI" dirty="0" err="1"/>
              <a:t>climate</a:t>
            </a:r>
            <a:r>
              <a:rPr lang="sl-SI" dirty="0"/>
              <a:t> </a:t>
            </a:r>
            <a:r>
              <a:rPr lang="sl-SI" dirty="0" err="1"/>
              <a:t>detrending</a:t>
            </a:r>
            <a:r>
              <a:rPr lang="sl-SI" dirty="0"/>
              <a:t> </a:t>
            </a:r>
            <a:r>
              <a:rPr lang="sl-SI" dirty="0" err="1"/>
              <a:t>needed</a:t>
            </a:r>
            <a:r>
              <a:rPr lang="sl-SI" dirty="0"/>
              <a:t>?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sl-SI" dirty="0" err="1"/>
              <a:t>Increasing</a:t>
            </a:r>
            <a:r>
              <a:rPr lang="sl-SI" dirty="0"/>
              <a:t> </a:t>
            </a:r>
            <a:r>
              <a:rPr lang="sl-SI" dirty="0" err="1"/>
              <a:t>temperatures</a:t>
            </a:r>
            <a:r>
              <a:rPr lang="sl-SI" dirty="0"/>
              <a:t> in </a:t>
            </a:r>
            <a:r>
              <a:rPr lang="sl-SI" dirty="0" err="1"/>
              <a:t>recent</a:t>
            </a:r>
            <a:r>
              <a:rPr lang="sl-SI" dirty="0"/>
              <a:t> </a:t>
            </a:r>
            <a:r>
              <a:rPr lang="sl-SI" dirty="0" err="1"/>
              <a:t>five</a:t>
            </a:r>
            <a:r>
              <a:rPr lang="sl-SI" dirty="0"/>
              <a:t> </a:t>
            </a:r>
            <a:r>
              <a:rPr lang="sl-SI" dirty="0" err="1"/>
              <a:t>decades</a:t>
            </a:r>
            <a:endParaRPr lang="sl-SI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3" name="Picture 2" descr="A graph showing the temperature of the earth&#10;&#10;Description automatically generated">
            <a:extLst>
              <a:ext uri="{FF2B5EF4-FFF2-40B4-BE49-F238E27FC236}">
                <a16:creationId xmlns:a16="http://schemas.microsoft.com/office/drawing/2014/main" id="{3D67606A-D7C8-505C-C29D-7243C785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78"/>
            <a:ext cx="9144000" cy="50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4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6623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Standardized Precipitation-Evapotranspiration Index (SPEI) analyses with dendroTools</a:t>
            </a:r>
          </a:p>
        </p:txBody>
      </p:sp>
    </p:spTree>
    <p:extLst>
      <p:ext uri="{BB962C8B-B14F-4D97-AF65-F5344CB8AC3E}">
        <p14:creationId xmlns:p14="http://schemas.microsoft.com/office/powerpoint/2010/main" val="3699623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SPEI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SPEI is designed to consider both precipitation and potential evapotranspiration (PET) in determining drought.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SPEI is based on the water balance (WB) which is a simple difference between precipitation and PET.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WB is then integrated into different time scales indicating drought for different periods. 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447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rTG</a:t>
            </a:r>
            <a:r>
              <a:rPr lang="en-US" dirty="0"/>
              <a:t> R package</a:t>
            </a:r>
          </a:p>
        </p:txBody>
      </p:sp>
      <p:sp>
        <p:nvSpPr>
          <p:cNvPr id="2" name="Google Shape;3836;p13">
            <a:extLst>
              <a:ext uri="{FF2B5EF4-FFF2-40B4-BE49-F238E27FC236}">
                <a16:creationId xmlns:a16="http://schemas.microsoft.com/office/drawing/2014/main" id="{382278ED-ED6B-E80F-C877-5FEA8C6AB283}"/>
              </a:ext>
            </a:extLst>
          </p:cNvPr>
          <p:cNvSpPr txBox="1">
            <a:spLocks/>
          </p:cNvSpPr>
          <p:nvPr/>
        </p:nvSpPr>
        <p:spPr>
          <a:xfrm>
            <a:off x="698500" y="30459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2800" b="1" dirty="0"/>
              <a:t>Jernej Jevšenak</a:t>
            </a:r>
            <a:endParaRPr lang="sl-SI" sz="2800" b="1" dirty="0"/>
          </a:p>
          <a:p>
            <a:endParaRPr lang="en-US" sz="2000" dirty="0"/>
          </a:p>
          <a:p>
            <a:r>
              <a:rPr lang="sl-SI" sz="1600" dirty="0"/>
              <a:t>Brasov</a:t>
            </a:r>
            <a:r>
              <a:rPr lang="en-US" sz="1600" dirty="0"/>
              <a:t>, </a:t>
            </a:r>
            <a:r>
              <a:rPr lang="sl-SI" sz="1600" dirty="0" err="1"/>
              <a:t>June</a:t>
            </a:r>
            <a:r>
              <a:rPr lang="sl-SI" sz="1600" dirty="0"/>
              <a:t> </a:t>
            </a:r>
            <a:r>
              <a:rPr lang="en-US" sz="1600" dirty="0"/>
              <a:t>4, 202</a:t>
            </a:r>
            <a:r>
              <a:rPr lang="sl-SI" sz="1600" dirty="0"/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28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72035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</a:t>
            </a:r>
            <a:r>
              <a:rPr lang="en-US" dirty="0"/>
              <a:t> </a:t>
            </a:r>
            <a:r>
              <a:rPr lang="en-US" dirty="0" err="1"/>
              <a:t>env_data</a:t>
            </a:r>
            <a:r>
              <a:rPr lang="en-US" dirty="0"/>
              <a:t> </a:t>
            </a:r>
            <a:r>
              <a:rPr lang="sl-SI" dirty="0"/>
              <a:t>{366 </a:t>
            </a:r>
            <a:r>
              <a:rPr lang="sl-SI" dirty="0" err="1"/>
              <a:t>days</a:t>
            </a:r>
            <a:r>
              <a:rPr lang="sl-SI" dirty="0"/>
              <a:t> X n </a:t>
            </a:r>
            <a:r>
              <a:rPr lang="sl-SI" dirty="0" err="1"/>
              <a:t>years</a:t>
            </a:r>
            <a:r>
              <a:rPr lang="sl-SI" dirty="0"/>
              <a:t>}</a:t>
            </a: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key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US" dirty="0" err="1"/>
              <a:t>env_data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169F1-B8C4-8647-E52B-667AC3B8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1034"/>
            <a:ext cx="4734630" cy="2436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756AF6-8127-45A5-EE68-C5E318B96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169" y="2601335"/>
            <a:ext cx="791116" cy="24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71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4622800" cy="1159800"/>
          </a:xfrm>
        </p:spPr>
        <p:txBody>
          <a:bodyPr/>
          <a:lstStyle/>
          <a:p>
            <a:r>
              <a:rPr lang="sl-SI" dirty="0" err="1"/>
              <a:t>rTG</a:t>
            </a:r>
            <a:r>
              <a:rPr lang="sl-SI" dirty="0"/>
              <a:t> </a:t>
            </a:r>
            <a:r>
              <a:rPr lang="en-US" dirty="0"/>
              <a:t>– radial tree growth R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735155"/>
            <a:ext cx="41148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 package to assist the analysis in the field of wood formation</a:t>
            </a:r>
            <a:endParaRPr lang="sl-SI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The primary goal is to derive the temporal dynamics of secondary growth (xylem and phloem)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D8A2CD5A-AA68-69D8-D3FD-9CBF10060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1" y="56397"/>
            <a:ext cx="3407522" cy="50133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A5814-E892-4992-FD0A-389C7AE7A2F6}"/>
              </a:ext>
            </a:extLst>
          </p:cNvPr>
          <p:cNvSpPr txBox="1"/>
          <p:nvPr/>
        </p:nvSpPr>
        <p:spPr>
          <a:xfrm>
            <a:off x="7683437" y="3436777"/>
            <a:ext cx="133323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i="1" dirty="0"/>
              <a:t>Photo by Peter Prislan</a:t>
            </a:r>
          </a:p>
        </p:txBody>
      </p:sp>
    </p:spTree>
    <p:extLst>
      <p:ext uri="{BB962C8B-B14F-4D97-AF65-F5344CB8AC3E}">
        <p14:creationId xmlns:p14="http://schemas.microsoft.com/office/powerpoint/2010/main" val="28471020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5397500" cy="1159800"/>
          </a:xfrm>
        </p:spPr>
        <p:txBody>
          <a:bodyPr/>
          <a:lstStyle/>
          <a:p>
            <a:r>
              <a:rPr lang="en-US" sz="4800" dirty="0"/>
              <a:t>Monitoring of secondary tree growth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735155"/>
            <a:ext cx="49022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Examples on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Quercus </a:t>
            </a: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</a:rPr>
              <a:t>pubescens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, Fagus sylvatica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</a:rPr>
              <a:t>Picea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</a:rPr>
              <a:t>abies</a:t>
            </a:r>
            <a:endParaRPr lang="en-GB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picture containing wall, indoor, pen, projectile&#10;&#10;Description automatically generated">
            <a:extLst>
              <a:ext uri="{FF2B5EF4-FFF2-40B4-BE49-F238E27FC236}">
                <a16:creationId xmlns:a16="http://schemas.microsoft.com/office/drawing/2014/main" id="{D3A422B8-D80F-564D-A871-1BA540604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147102"/>
            <a:ext cx="2970680" cy="3960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2F120A-3579-B0F1-D65E-3DC56E01698E}"/>
              </a:ext>
            </a:extLst>
          </p:cNvPr>
          <p:cNvSpPr txBox="1"/>
          <p:nvPr/>
        </p:nvSpPr>
        <p:spPr>
          <a:xfrm>
            <a:off x="5994400" y="4108008"/>
            <a:ext cx="264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900" dirty="0" err="1"/>
              <a:t>Guo</a:t>
            </a:r>
            <a:r>
              <a:rPr lang="sl-SI" sz="900" dirty="0"/>
              <a:t> et </a:t>
            </a:r>
            <a:r>
              <a:rPr lang="sl-SI" sz="900" dirty="0" err="1"/>
              <a:t>al</a:t>
            </a:r>
            <a:r>
              <a:rPr lang="sl-SI" sz="900" dirty="0"/>
              <a:t>., 2017 (</a:t>
            </a:r>
            <a:r>
              <a:rPr lang="en-GB" sz="900" dirty="0"/>
              <a:t>DOI: </a:t>
            </a:r>
            <a:r>
              <a:rPr lang="en-GB" sz="900" dirty="0">
                <a:hlinkClick r:id="rId3"/>
              </a:rPr>
              <a:t>10.17521/cjpe.2017.0009</a:t>
            </a:r>
            <a:r>
              <a:rPr lang="sl-SI" sz="900" dirty="0"/>
              <a:t>)</a:t>
            </a:r>
            <a:endParaRPr lang="en-US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2C5C4-8098-38E2-6E1F-8E4214997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0" y="2578760"/>
            <a:ext cx="5771030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64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4622800" cy="1159800"/>
          </a:xfrm>
        </p:spPr>
        <p:txBody>
          <a:bodyPr/>
          <a:lstStyle/>
          <a:p>
            <a:r>
              <a:rPr lang="sl-SI" dirty="0" err="1"/>
              <a:t>rTG</a:t>
            </a:r>
            <a:r>
              <a:rPr lang="sl-SI" dirty="0"/>
              <a:t> </a:t>
            </a:r>
            <a:r>
              <a:rPr lang="en-US" dirty="0"/>
              <a:t>– radial tree growth R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583565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Sampling did not capture the onset and cessation of cambium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Radial growth around the circumference is usually heterogeneous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Estimations should include winter cambium dormancy prior to growth reactivation in spring, and after the cambial cessation in late summer.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derived function is expected to be strictly monotone, with constant values prior to and after the end of cambial cell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same function should be flexible enough to appropriately capture the bimodal xylem growth often observed in Mediterranean climates.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D1D0F93-4C0E-21A5-19A0-6C2248057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80349"/>
            <a:ext cx="3120087" cy="49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88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4622800" cy="1159800"/>
          </a:xfrm>
        </p:spPr>
        <p:txBody>
          <a:bodyPr/>
          <a:lstStyle/>
          <a:p>
            <a:r>
              <a:rPr lang="sl-SI" dirty="0" err="1"/>
              <a:t>rTG</a:t>
            </a:r>
            <a:r>
              <a:rPr lang="sl-SI" dirty="0"/>
              <a:t> </a:t>
            </a:r>
            <a:r>
              <a:rPr lang="en-US" dirty="0"/>
              <a:t>– radial tree growth R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583565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Sampling did not capture the onset and cessation of cambium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Radial growth around the circumference is usually heterogeneous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Estimations should include winter cambium dormancy prior to growth reactivation in spring, and after the cambial cessation in late summer.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derived function is expected to be strictly monotone, with constant values prior to and after the end of cambial cell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same function should be flexible enough to appropriately capture the bimodal xylem growth often observed in Mediterranean climates.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F928140-5722-689F-D049-BD417EA7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61085"/>
            <a:ext cx="3130550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04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" y="211750"/>
            <a:ext cx="8185150" cy="1159800"/>
          </a:xfrm>
        </p:spPr>
        <p:txBody>
          <a:bodyPr/>
          <a:lstStyle/>
          <a:p>
            <a:r>
              <a:rPr lang="en-US" sz="3600" dirty="0"/>
              <a:t>The most common methods for deriving the temporal dynamics of secondary tree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6426200" cy="784800"/>
          </a:xfrm>
        </p:spPr>
        <p:txBody>
          <a:bodyPr/>
          <a:lstStyle/>
          <a:p>
            <a:pPr marL="76200" indent="0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Gompertz function</a:t>
            </a:r>
            <a:endParaRPr lang="sl-SI" sz="16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one of the most used sigmoid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common approach for modelling xylem and phloem 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disadvantage is the need to select initial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it often exhibits convergence problems when observations are highly variable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it is less suitable for the modelling of phloem growth due to the high growth rates at the beginning of the growing season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unable to model bimodal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parameters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- represents asymptote or ultimate limiting value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 - represents displacement on the x axis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k - growth constant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60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" y="211750"/>
            <a:ext cx="8185150" cy="1159800"/>
          </a:xfrm>
        </p:spPr>
        <p:txBody>
          <a:bodyPr/>
          <a:lstStyle/>
          <a:p>
            <a:r>
              <a:rPr lang="en-US" sz="3600" dirty="0"/>
              <a:t>The most common methods for deriving the temporal dynamics of secondary tree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6426200" cy="784800"/>
          </a:xfrm>
        </p:spPr>
        <p:txBody>
          <a:bodyPr/>
          <a:lstStyle/>
          <a:p>
            <a:pPr marL="76200" indent="0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Gompertz function</a:t>
            </a:r>
            <a:endParaRPr lang="sl-SI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6200" indent="0"/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General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additive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models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GAMs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semi-parametric extension of generalized linear models (GLMs)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more flexible GAMs can better fit wood formation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often fail to meet the desired constant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behavior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prior to and after the growing season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final model could exhibit negative increments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flexibility of GAM is determined by k and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sp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k represent the number of basis functions, while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sp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is smoothing parameter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05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" y="211750"/>
            <a:ext cx="8185150" cy="1159800"/>
          </a:xfrm>
        </p:spPr>
        <p:txBody>
          <a:bodyPr/>
          <a:lstStyle/>
          <a:p>
            <a:r>
              <a:rPr lang="en-US" sz="3600" dirty="0"/>
              <a:t>The most common methods for deriving the temporal dynamics of secondary tree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6426200" cy="784800"/>
          </a:xfrm>
        </p:spPr>
        <p:txBody>
          <a:bodyPr/>
          <a:lstStyle/>
          <a:p>
            <a:pPr marL="76200" indent="0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Gompertz function</a:t>
            </a:r>
            <a:endParaRPr lang="sl-SI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6200" indent="0"/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General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additive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models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GAMs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semi-parametric extension of generalized linear models (GLMs)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more flexible GAMs can better fit wood formation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often fail to meet the desired constant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behavior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prior to and after the growing season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final model could exhibit negative increments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flexibility of GAM is determined by k and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sp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k represent the number of basis functions, while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sp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is smoothing parameter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52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" y="211750"/>
            <a:ext cx="8185150" cy="1159800"/>
          </a:xfrm>
        </p:spPr>
        <p:txBody>
          <a:bodyPr/>
          <a:lstStyle/>
          <a:p>
            <a:r>
              <a:rPr lang="en-US" sz="3600" dirty="0"/>
              <a:t>The most common methods for deriving the temporal dynamics of secondary tree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6426200" cy="784800"/>
          </a:xfrm>
        </p:spPr>
        <p:txBody>
          <a:bodyPr/>
          <a:lstStyle/>
          <a:p>
            <a:pPr marL="76200" indent="0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Gompertz function</a:t>
            </a:r>
            <a:endParaRPr lang="sl-SI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6200" indent="0"/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General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additive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models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GAMs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76200" indent="0"/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Artificial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Neural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Networks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(ANN)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Flexible, nonlinear brain-like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multilayer perceptron consists of an input, a hidden, and an output layer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backpropagation learning algorithm -&gt; a process, where input-output pairs are presented to the network, and weights are adjusted to minimize the error between network output and actual value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ANNs based on Bayesian regularization algorithm (BRNN) prevents overfitting and usually results in a sigmoid-shaped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flexibility is determined by the neurons parameter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58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concept</a:t>
            </a:r>
            <a:r>
              <a:rPr lang="sl-SI" dirty="0"/>
              <a:t> </a:t>
            </a:r>
            <a:r>
              <a:rPr lang="sl-SI" dirty="0" err="1"/>
              <a:t>of</a:t>
            </a:r>
            <a:r>
              <a:rPr lang="sl-SI" dirty="0"/>
              <a:t> </a:t>
            </a:r>
            <a:r>
              <a:rPr lang="sl-SI" dirty="0" err="1"/>
              <a:t>overfitting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5BFCA8-7DF8-ADFE-C026-7A025E5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0" y="879224"/>
            <a:ext cx="4211169" cy="42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9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rTG</a:t>
            </a:r>
            <a:r>
              <a:rPr lang="en-US" sz="3600" dirty="0"/>
              <a:t> R package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0BDAF-211C-73E2-42F3-A24DA1E7496D}"/>
              </a:ext>
            </a:extLst>
          </p:cNvPr>
          <p:cNvSpPr txBox="1">
            <a:spLocks/>
          </p:cNvSpPr>
          <p:nvPr/>
        </p:nvSpPr>
        <p:spPr>
          <a:xfrm>
            <a:off x="640231" y="879225"/>
            <a:ext cx="7068669" cy="526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2000" dirty="0"/>
              <a:t>The radial Tree Growth (</a:t>
            </a:r>
            <a:r>
              <a:rPr lang="en-US" sz="2000" dirty="0" err="1"/>
              <a:t>rTG</a:t>
            </a:r>
            <a:r>
              <a:rPr lang="en-US" sz="2000" dirty="0"/>
              <a:t> v1.0.</a:t>
            </a:r>
            <a:r>
              <a:rPr lang="sl-SI" sz="2000" dirty="0"/>
              <a:t>1</a:t>
            </a:r>
            <a:r>
              <a:rPr lang="en-US" sz="2000" dirty="0"/>
              <a:t>) R package was developed for deriving temporal dynamics of secondary tree growth, obtained from seasonal xylem and phloem widths or cell numbers. </a:t>
            </a:r>
          </a:p>
          <a:p>
            <a:r>
              <a:rPr lang="en-US" sz="2000" dirty="0"/>
              <a:t>Freely available under the GPL 3.0 license from CRAN </a:t>
            </a:r>
          </a:p>
          <a:p>
            <a:r>
              <a:rPr lang="en-US" sz="2000" dirty="0"/>
              <a:t>Can be installed using the standard command &gt;</a:t>
            </a: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rTG</a:t>
            </a:r>
            <a:r>
              <a:rPr lang="en-US" sz="2000" dirty="0"/>
              <a:t>")</a:t>
            </a:r>
            <a:r>
              <a:rPr lang="sl-SI" sz="2000" dirty="0"/>
              <a:t> </a:t>
            </a:r>
            <a:r>
              <a:rPr lang="en-US" sz="2000" dirty="0"/>
              <a:t>&gt;</a:t>
            </a:r>
            <a:r>
              <a:rPr lang="en-US" sz="2000" dirty="0" err="1"/>
              <a:t>install_github</a:t>
            </a:r>
            <a:r>
              <a:rPr lang="en-US" sz="2000" dirty="0"/>
              <a:t>("</a:t>
            </a:r>
            <a:r>
              <a:rPr lang="en-US" sz="2000" dirty="0" err="1"/>
              <a:t>jernejjevsenak</a:t>
            </a:r>
            <a:r>
              <a:rPr lang="en-US" sz="2000" dirty="0"/>
              <a:t>/</a:t>
            </a:r>
            <a:r>
              <a:rPr lang="en-US" sz="2000" dirty="0" err="1"/>
              <a:t>rTG</a:t>
            </a:r>
            <a:r>
              <a:rPr lang="en-US" sz="2000" dirty="0"/>
              <a:t>") </a:t>
            </a:r>
          </a:p>
          <a:p>
            <a:r>
              <a:rPr lang="en-US" sz="2000" dirty="0"/>
              <a:t>Based on the core function </a:t>
            </a:r>
            <a:r>
              <a:rPr lang="en-US" sz="2000" dirty="0" err="1"/>
              <a:t>XPSgrowth</a:t>
            </a:r>
            <a:r>
              <a:rPr lang="en-US" sz="2000" dirty="0"/>
              <a:t>() and two generic S3 functions, i.e. plot() and summary()</a:t>
            </a:r>
          </a:p>
        </p:txBody>
      </p:sp>
    </p:spTree>
    <p:extLst>
      <p:ext uri="{BB962C8B-B14F-4D97-AF65-F5344CB8AC3E}">
        <p14:creationId xmlns:p14="http://schemas.microsoft.com/office/powerpoint/2010/main" val="76397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43777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</a:t>
            </a:r>
            <a:r>
              <a:rPr lang="en-US" dirty="0"/>
              <a:t> </a:t>
            </a:r>
            <a:r>
              <a:rPr lang="en-US" dirty="0" err="1"/>
              <a:t>env_data</a:t>
            </a:r>
            <a:r>
              <a:rPr lang="en-US" dirty="0"/>
              <a:t> </a:t>
            </a:r>
            <a:r>
              <a:rPr lang="sl-SI" dirty="0"/>
              <a:t>{366 </a:t>
            </a:r>
            <a:r>
              <a:rPr lang="sl-SI" dirty="0" err="1"/>
              <a:t>days</a:t>
            </a:r>
            <a:r>
              <a:rPr lang="sl-SI" dirty="0"/>
              <a:t> X n </a:t>
            </a:r>
            <a:r>
              <a:rPr lang="sl-SI" dirty="0" err="1"/>
              <a:t>years</a:t>
            </a:r>
            <a:r>
              <a:rPr lang="sl-SI" dirty="0"/>
              <a:t>}</a:t>
            </a: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key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0" y="1762650"/>
            <a:ext cx="3851279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US" dirty="0" err="1"/>
              <a:t>env_data</a:t>
            </a:r>
            <a:r>
              <a:rPr lang="sl-SI" dirty="0"/>
              <a:t> {12 </a:t>
            </a:r>
            <a:r>
              <a:rPr lang="sl-SI" dirty="0" err="1"/>
              <a:t>months</a:t>
            </a:r>
            <a:r>
              <a:rPr lang="sl-SI" dirty="0"/>
              <a:t> x N </a:t>
            </a:r>
            <a:r>
              <a:rPr lang="sl-SI" dirty="0" err="1"/>
              <a:t>years</a:t>
            </a:r>
            <a:r>
              <a:rPr lang="sl-SI" dirty="0"/>
              <a:t>}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86DE3-D4D1-B34F-0CF9-55A30B92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950" y="2596378"/>
            <a:ext cx="3439718" cy="2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1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A01773-D651-0CEE-1219-CCF68C390B04}"/>
              </a:ext>
            </a:extLst>
          </p:cNvPr>
          <p:cNvSpPr/>
          <p:nvPr/>
        </p:nvSpPr>
        <p:spPr>
          <a:xfrm>
            <a:off x="3838575" y="1847850"/>
            <a:ext cx="5102225" cy="287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055010"/>
            <a:ext cx="6761100" cy="10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1600" dirty="0"/>
              <a:t>Can be used to compare and select fitting methods on xylem or phloem formation data to describe the temporal dynamics of secondary growth</a:t>
            </a:r>
          </a:p>
          <a:p>
            <a:r>
              <a:rPr lang="en-US" sz="1600" b="1" dirty="0"/>
              <a:t>Input data </a:t>
            </a:r>
          </a:p>
          <a:p>
            <a:pPr marL="0" indent="0">
              <a:buFont typeface="Titillium Web Light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6D2B4-5E30-9A28-4427-7DF0B8E6BAC9}"/>
              </a:ext>
            </a:extLst>
          </p:cNvPr>
          <p:cNvSpPr txBox="1"/>
          <p:nvPr/>
        </p:nvSpPr>
        <p:spPr>
          <a:xfrm>
            <a:off x="1068563" y="1995996"/>
            <a:ext cx="27700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l-SI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A) </a:t>
            </a:r>
            <a:r>
              <a:rPr lang="en-GB" b="1" i="1" dirty="0" err="1">
                <a:solidFill>
                  <a:schemeClr val="accent4"/>
                </a:solidFill>
                <a:latin typeface="Titillium Web Light" panose="00000400000000000000" pitchFamily="2" charset="-18"/>
              </a:rPr>
              <a:t>data_trees</a:t>
            </a:r>
            <a:r>
              <a:rPr lang="en-GB" b="1" i="1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 </a:t>
            </a:r>
            <a:r>
              <a:rPr lang="en-GB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with selected ID variables and two additional variables: "DOY" represents day of a year, and "Width" is the target variable, which usually represents the number of radial cells (conifers) or radial width in µm (broadleaves). The "Sample" variable is optional. </a:t>
            </a:r>
            <a:endParaRPr lang="en-US" dirty="0">
              <a:solidFill>
                <a:schemeClr val="accent4"/>
              </a:solidFill>
              <a:latin typeface="Titillium Web Light" panose="00000400000000000000" pitchFamily="2" charset="-1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06110-3785-C850-7C60-3AFEEABF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07" y="1995996"/>
            <a:ext cx="4915802" cy="25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56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A01773-D651-0CEE-1219-CCF68C390B04}"/>
              </a:ext>
            </a:extLst>
          </p:cNvPr>
          <p:cNvSpPr/>
          <p:nvPr/>
        </p:nvSpPr>
        <p:spPr>
          <a:xfrm>
            <a:off x="3883025" y="2571750"/>
            <a:ext cx="5102225" cy="2501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055010"/>
            <a:ext cx="6761100" cy="10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1600" dirty="0"/>
              <a:t>Can be used to compare and select fitting methods on xylem or phloem formation data to describe the temporal dynamics of secondary growth</a:t>
            </a:r>
          </a:p>
          <a:p>
            <a:r>
              <a:rPr lang="en-US" sz="1600" b="1" dirty="0"/>
              <a:t>Input data </a:t>
            </a:r>
          </a:p>
          <a:p>
            <a:pPr marL="0" indent="0">
              <a:buFont typeface="Titillium Web Light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6D2B4-5E30-9A28-4427-7DF0B8E6BAC9}"/>
              </a:ext>
            </a:extLst>
          </p:cNvPr>
          <p:cNvSpPr txBox="1"/>
          <p:nvPr/>
        </p:nvSpPr>
        <p:spPr>
          <a:xfrm>
            <a:off x="1068562" y="1995996"/>
            <a:ext cx="6214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l-SI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B) </a:t>
            </a:r>
            <a:r>
              <a:rPr lang="en-GB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data frame </a:t>
            </a:r>
            <a:r>
              <a:rPr lang="en-GB" b="1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parameters</a:t>
            </a:r>
            <a:r>
              <a:rPr lang="en-GB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 consist of selected ID variables and specified parameter values for the considered fitting methods</a:t>
            </a:r>
            <a:endParaRPr lang="en-US" dirty="0">
              <a:solidFill>
                <a:schemeClr val="accent4"/>
              </a:solidFill>
              <a:latin typeface="Titillium Web Light" panose="00000400000000000000" pitchFamily="2" charset="-1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37127-5CD1-6906-0D22-1CED0CB1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034" y="2616200"/>
            <a:ext cx="6335815" cy="24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45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055010"/>
            <a:ext cx="6761100" cy="371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None/>
            </a:pPr>
            <a:r>
              <a:rPr lang="en-US" sz="1600" b="1" dirty="0"/>
              <a:t>Key parameters</a:t>
            </a:r>
          </a:p>
          <a:p>
            <a:r>
              <a:rPr lang="sl-SI" sz="1600" b="1" i="1" dirty="0"/>
              <a:t>d</a:t>
            </a:r>
            <a:r>
              <a:rPr lang="en-GB" sz="1600" b="1" i="1" dirty="0" err="1"/>
              <a:t>ata_trees</a:t>
            </a:r>
            <a:r>
              <a:rPr lang="en-GB" sz="1600" b="1" i="1" dirty="0"/>
              <a:t> </a:t>
            </a:r>
            <a:r>
              <a:rPr lang="sl-SI" sz="1600" dirty="0" err="1"/>
              <a:t>and</a:t>
            </a:r>
            <a:r>
              <a:rPr lang="sl-SI" sz="1600" dirty="0"/>
              <a:t> </a:t>
            </a:r>
            <a:r>
              <a:rPr lang="en-GB" sz="1600" b="1" i="1" dirty="0"/>
              <a:t>parameters</a:t>
            </a:r>
            <a:r>
              <a:rPr lang="en-GB" sz="1600" dirty="0"/>
              <a:t> a</a:t>
            </a:r>
            <a:r>
              <a:rPr lang="sl-SI" sz="1600" dirty="0"/>
              <a:t>re </a:t>
            </a:r>
            <a:r>
              <a:rPr lang="sl-SI" sz="1600" dirty="0" err="1"/>
              <a:t>input</a:t>
            </a:r>
            <a:r>
              <a:rPr lang="en-GB" sz="1600" dirty="0"/>
              <a:t> data </a:t>
            </a:r>
            <a:endParaRPr lang="sl-SI" sz="1600" dirty="0"/>
          </a:p>
          <a:p>
            <a:r>
              <a:rPr lang="en-GB" sz="1600" b="1" i="1" dirty="0" err="1"/>
              <a:t>search_initial_gom</a:t>
            </a:r>
            <a:r>
              <a:rPr lang="en-GB" sz="1600" b="1" i="1" dirty="0"/>
              <a:t> </a:t>
            </a:r>
            <a:r>
              <a:rPr lang="en-GB" sz="1600" dirty="0"/>
              <a:t>logical, should the algorithm to search initial</a:t>
            </a:r>
            <a:r>
              <a:rPr lang="sl-SI" sz="1600" dirty="0"/>
              <a:t> </a:t>
            </a:r>
            <a:r>
              <a:rPr lang="en-GB" sz="1600" dirty="0"/>
              <a:t>Gompertz parameters be applied?</a:t>
            </a:r>
          </a:p>
          <a:p>
            <a:r>
              <a:rPr lang="en-GB" sz="1600" b="1" i="1" dirty="0" err="1"/>
              <a:t>fitting_method</a:t>
            </a:r>
            <a:r>
              <a:rPr lang="en-GB" sz="1600" b="1" i="1" dirty="0"/>
              <a:t> </a:t>
            </a:r>
            <a:r>
              <a:rPr lang="en-GB" sz="1600" dirty="0"/>
              <a:t>vector of one or more methods to be compared: "</a:t>
            </a:r>
            <a:r>
              <a:rPr lang="en-GB" sz="1600" dirty="0" err="1"/>
              <a:t>gompertz</a:t>
            </a:r>
            <a:r>
              <a:rPr lang="en-GB" sz="1600" dirty="0"/>
              <a:t>", "gam", "</a:t>
            </a:r>
            <a:r>
              <a:rPr lang="en-GB" sz="1600" dirty="0" err="1"/>
              <a:t>brnn</a:t>
            </a:r>
            <a:r>
              <a:rPr lang="en-GB" sz="1600" dirty="0"/>
              <a:t>"</a:t>
            </a:r>
          </a:p>
          <a:p>
            <a:r>
              <a:rPr lang="en-GB" sz="1600" b="1" i="1" dirty="0" err="1"/>
              <a:t>ID_vars</a:t>
            </a:r>
            <a:r>
              <a:rPr lang="en-GB" sz="1600" b="1" i="1" dirty="0"/>
              <a:t> </a:t>
            </a:r>
            <a:r>
              <a:rPr lang="en-GB" sz="1600" dirty="0"/>
              <a:t>character vector of variables which indicate column names of</a:t>
            </a:r>
            <a:r>
              <a:rPr lang="sl-SI" sz="1600" dirty="0"/>
              <a:t> </a:t>
            </a:r>
            <a:r>
              <a:rPr lang="en-GB" sz="1600" dirty="0"/>
              <a:t>ID variables</a:t>
            </a:r>
            <a:endParaRPr lang="sl-SI" sz="1600" dirty="0"/>
          </a:p>
          <a:p>
            <a:r>
              <a:rPr lang="en-GB" sz="1600" b="1" i="1" dirty="0" err="1"/>
              <a:t>fitted_save</a:t>
            </a:r>
            <a:r>
              <a:rPr lang="en-GB" sz="1600" b="1" i="1" dirty="0"/>
              <a:t> </a:t>
            </a:r>
            <a:r>
              <a:rPr lang="en-GB" sz="1600" dirty="0"/>
              <a:t>logical, should the fitted curves be saved in current</a:t>
            </a:r>
            <a:r>
              <a:rPr lang="sl-SI" sz="1600" dirty="0"/>
              <a:t> </a:t>
            </a:r>
            <a:r>
              <a:rPr lang="en-GB" sz="1600" dirty="0"/>
              <a:t>working directory?</a:t>
            </a:r>
          </a:p>
          <a:p>
            <a:r>
              <a:rPr lang="en-GB" sz="1600" b="1" i="1" dirty="0" err="1"/>
              <a:t>add_zeros</a:t>
            </a:r>
            <a:r>
              <a:rPr lang="en-GB" sz="1600" b="1" i="1" dirty="0"/>
              <a:t> </a:t>
            </a:r>
            <a:r>
              <a:rPr lang="en-GB" sz="1600" dirty="0"/>
              <a:t>logical, should zero observations at the beginning of</a:t>
            </a:r>
            <a:r>
              <a:rPr lang="sl-SI" sz="1600" dirty="0"/>
              <a:t> </a:t>
            </a:r>
            <a:r>
              <a:rPr lang="en-GB" sz="1600" dirty="0"/>
              <a:t>growing season be added?</a:t>
            </a:r>
          </a:p>
          <a:p>
            <a:r>
              <a:rPr lang="en-GB" sz="1600" b="1" i="1" dirty="0" err="1"/>
              <a:t>add_zeros_before</a:t>
            </a:r>
            <a:r>
              <a:rPr lang="en-GB" sz="1600" b="1" i="1" dirty="0"/>
              <a:t> </a:t>
            </a:r>
            <a:r>
              <a:rPr lang="en-GB" sz="1600" dirty="0"/>
              <a:t>if 'min' (character) then zeros will be added prior</a:t>
            </a:r>
            <a:r>
              <a:rPr lang="sl-SI" sz="1600" dirty="0"/>
              <a:t> </a:t>
            </a:r>
            <a:r>
              <a:rPr lang="en-GB" sz="1600" dirty="0"/>
              <a:t>to the first observation in each year. Alternatively, users can specify</a:t>
            </a:r>
            <a:r>
              <a:rPr lang="sl-SI" sz="1600" dirty="0"/>
              <a:t> </a:t>
            </a:r>
            <a:r>
              <a:rPr lang="en-GB" sz="1600" dirty="0"/>
              <a:t>absolute DOY prior which zeros will be added.</a:t>
            </a:r>
          </a:p>
          <a:p>
            <a:r>
              <a:rPr lang="en-GB" sz="1600" b="1" i="1" dirty="0" err="1"/>
              <a:t>post_process</a:t>
            </a:r>
            <a:r>
              <a:rPr lang="en-GB" sz="1600" b="1" i="1" dirty="0"/>
              <a:t> </a:t>
            </a:r>
            <a:r>
              <a:rPr lang="en-GB" sz="1600" dirty="0"/>
              <a:t>logical, should the post-process algorithm be applied?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3433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05600" y="8219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br>
              <a:rPr lang="sl-SI" sz="3600" i="1" dirty="0"/>
            </a:b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841500"/>
            <a:ext cx="3011019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None/>
            </a:pPr>
            <a:r>
              <a:rPr lang="en-GB" sz="1600" b="1" i="1" dirty="0"/>
              <a:t>The effect of adding zeros at the beginning of a growing season and the post-process algorithm</a:t>
            </a:r>
            <a:endParaRPr lang="en-US" sz="1600" dirty="0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B00363E4-5692-774A-A5D9-7DC9660531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1" y="76645"/>
            <a:ext cx="4436018" cy="5005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96878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05600" y="8219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br>
              <a:rPr lang="sl-SI" sz="3600" i="1" dirty="0"/>
            </a:b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841500"/>
            <a:ext cx="8103719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sl-SI" sz="1600" dirty="0" err="1"/>
              <a:t>Example</a:t>
            </a:r>
            <a:r>
              <a:rPr lang="sl-SI" sz="1600" dirty="0"/>
              <a:t> R </a:t>
            </a:r>
            <a:r>
              <a:rPr lang="sl-SI" sz="1600" dirty="0" err="1"/>
              <a:t>code</a:t>
            </a:r>
            <a:endParaRPr lang="sl-SI" sz="1600" dirty="0"/>
          </a:p>
          <a:p>
            <a:pPr marL="0" indent="0">
              <a:buNone/>
            </a:pPr>
            <a:endParaRPr lang="sl-SI" sz="1600" dirty="0"/>
          </a:p>
          <a:p>
            <a:r>
              <a:rPr lang="en-US" sz="1200" dirty="0">
                <a:latin typeface="Consolas" panose="020B0609020204030204" pitchFamily="49" charset="0"/>
              </a:rPr>
              <a:t>&gt; library(</a:t>
            </a:r>
            <a:r>
              <a:rPr lang="en-US" sz="1200" dirty="0" err="1">
                <a:latin typeface="Consolas" panose="020B0609020204030204" pitchFamily="49" charset="0"/>
              </a:rPr>
              <a:t>rTG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&gt; data(parameters); data(</a:t>
            </a:r>
            <a:r>
              <a:rPr lang="en-US" sz="1200" dirty="0" err="1">
                <a:latin typeface="Consolas" panose="020B0609020204030204" pitchFamily="49" charset="0"/>
              </a:rPr>
              <a:t>data_trees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&gt; simulation_1 &lt;- </a:t>
            </a:r>
            <a:r>
              <a:rPr lang="en-US" sz="1200" dirty="0" err="1">
                <a:latin typeface="Consolas" panose="020B0609020204030204" pitchFamily="49" charset="0"/>
              </a:rPr>
              <a:t>XPSgrowth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data_trees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sl-SI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parameters,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	              </a:t>
            </a:r>
            <a:r>
              <a:rPr lang="en-US" sz="1200" dirty="0" err="1">
                <a:latin typeface="Consolas" panose="020B0609020204030204" pitchFamily="49" charset="0"/>
              </a:rPr>
              <a:t>ID_vars</a:t>
            </a:r>
            <a:r>
              <a:rPr lang="en-US" sz="1200" dirty="0">
                <a:latin typeface="Consolas" panose="020B0609020204030204" pitchFamily="49" charset="0"/>
              </a:rPr>
              <a:t> = c("Species", "Tissue", "Site", "Year",</a:t>
            </a:r>
            <a:r>
              <a:rPr lang="sl-SI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"Tree"),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                     </a:t>
            </a:r>
            <a:r>
              <a:rPr lang="en-US" sz="1200" dirty="0" err="1">
                <a:latin typeface="Consolas" panose="020B0609020204030204" pitchFamily="49" charset="0"/>
              </a:rPr>
              <a:t>fitting_method</a:t>
            </a:r>
            <a:r>
              <a:rPr lang="en-US" sz="1200" dirty="0">
                <a:latin typeface="Consolas" panose="020B0609020204030204" pitchFamily="49" charset="0"/>
              </a:rPr>
              <a:t> = c("</a:t>
            </a:r>
            <a:r>
              <a:rPr lang="en-US" sz="1200" dirty="0" err="1">
                <a:latin typeface="Consolas" panose="020B0609020204030204" pitchFamily="49" charset="0"/>
              </a:rPr>
              <a:t>brnn</a:t>
            </a:r>
            <a:r>
              <a:rPr lang="en-US" sz="1200" dirty="0">
                <a:latin typeface="Consolas" panose="020B0609020204030204" pitchFamily="49" charset="0"/>
              </a:rPr>
              <a:t>", "gam", "</a:t>
            </a:r>
            <a:r>
              <a:rPr lang="en-US" sz="1200" dirty="0" err="1">
                <a:latin typeface="Consolas" panose="020B0609020204030204" pitchFamily="49" charset="0"/>
              </a:rPr>
              <a:t>gompertz</a:t>
            </a:r>
            <a:r>
              <a:rPr lang="en-US" sz="1200" dirty="0">
                <a:latin typeface="Consolas" panose="020B0609020204030204" pitchFamily="49" charset="0"/>
              </a:rPr>
              <a:t>"),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                     </a:t>
            </a:r>
            <a:r>
              <a:rPr lang="en-US" sz="1200" dirty="0" err="1">
                <a:latin typeface="Consolas" panose="020B0609020204030204" pitchFamily="49" charset="0"/>
              </a:rPr>
              <a:t>search_initial_gom</a:t>
            </a:r>
            <a:r>
              <a:rPr lang="en-US" sz="1200" dirty="0">
                <a:latin typeface="Consolas" panose="020B0609020204030204" pitchFamily="49" charset="0"/>
              </a:rPr>
              <a:t> = TRUE, </a:t>
            </a:r>
            <a:r>
              <a:rPr lang="en-US" sz="1200" dirty="0" err="1">
                <a:latin typeface="Consolas" panose="020B0609020204030204" pitchFamily="49" charset="0"/>
              </a:rPr>
              <a:t>fitted_save</a:t>
            </a:r>
            <a:r>
              <a:rPr lang="en-US" sz="1200" dirty="0">
                <a:latin typeface="Consolas" panose="020B0609020204030204" pitchFamily="49" charset="0"/>
              </a:rPr>
              <a:t> = TRUE,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                     </a:t>
            </a:r>
            <a:r>
              <a:rPr lang="en-US" sz="1200" dirty="0" err="1">
                <a:latin typeface="Consolas" panose="020B0609020204030204" pitchFamily="49" charset="0"/>
              </a:rPr>
              <a:t>add_zeros</a:t>
            </a:r>
            <a:r>
              <a:rPr lang="en-US" sz="1200" dirty="0">
                <a:latin typeface="Consolas" panose="020B0609020204030204" pitchFamily="49" charset="0"/>
              </a:rPr>
              <a:t> = TRUE, </a:t>
            </a:r>
            <a:r>
              <a:rPr lang="en-US" sz="1200" dirty="0" err="1">
                <a:latin typeface="Consolas" panose="020B0609020204030204" pitchFamily="49" charset="0"/>
              </a:rPr>
              <a:t>add_zeros_before</a:t>
            </a:r>
            <a:r>
              <a:rPr lang="en-US" sz="1200" dirty="0">
                <a:latin typeface="Consolas" panose="020B0609020204030204" pitchFamily="49" charset="0"/>
              </a:rPr>
              <a:t> = "min",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                     </a:t>
            </a:r>
            <a:r>
              <a:rPr lang="en-US" sz="1200" dirty="0" err="1">
                <a:latin typeface="Consolas" panose="020B0609020204030204" pitchFamily="49" charset="0"/>
              </a:rPr>
              <a:t>post_process</a:t>
            </a:r>
            <a:r>
              <a:rPr lang="en-US" sz="1200" dirty="0">
                <a:latin typeface="Consolas" panose="020B0609020204030204" pitchFamily="49" charset="0"/>
              </a:rPr>
              <a:t> = TRUE)</a:t>
            </a:r>
            <a:endParaRPr lang="sl-SI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&gt; plot(simulation_1)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&gt; summary (simulation_1)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97394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22EC-C97D-10A5-FBDD-255FEFC2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60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Exercises</a:t>
            </a:r>
            <a:r>
              <a:rPr lang="sl-SI" dirty="0"/>
              <a:t> </a:t>
            </a:r>
            <a:r>
              <a:rPr lang="sl-SI" dirty="0" err="1"/>
              <a:t>wtih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rTG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36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AB8357-E7F5-7CF9-D96F-0482AF8C7916}"/>
              </a:ext>
            </a:extLst>
          </p:cNvPr>
          <p:cNvSpPr/>
          <p:nvPr/>
        </p:nvSpPr>
        <p:spPr>
          <a:xfrm>
            <a:off x="4025900" y="88900"/>
            <a:ext cx="5048250" cy="4449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457200" y="605450"/>
            <a:ext cx="3752850" cy="21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The </a:t>
            </a:r>
            <a:r>
              <a:rPr lang="en-US" sz="4000" i="1" dirty="0" err="1"/>
              <a:t>XPSgrowth</a:t>
            </a:r>
            <a:r>
              <a:rPr lang="en-US" sz="4000" i="1" dirty="0"/>
              <a:t>() </a:t>
            </a:r>
            <a:r>
              <a:rPr lang="sl-SI" sz="4000" i="1" dirty="0"/>
              <a:t> </a:t>
            </a:r>
            <a:r>
              <a:rPr lang="en-US" sz="4000" dirty="0"/>
              <a:t>applied on dendrometer data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C7A24829-6D02-526A-9390-382B09089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1" y="118450"/>
            <a:ext cx="4910667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06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6000" dirty="0" err="1">
                <a:solidFill>
                  <a:srgbClr val="80BFB7"/>
                </a:solidFill>
              </a:rPr>
              <a:t>That‘s</a:t>
            </a:r>
            <a:r>
              <a:rPr lang="sl-SI" sz="6000" dirty="0">
                <a:solidFill>
                  <a:srgbClr val="80BFB7"/>
                </a:solidFill>
              </a:rPr>
              <a:t> </a:t>
            </a:r>
            <a:r>
              <a:rPr lang="sl-SI" sz="6000" dirty="0" err="1">
                <a:solidFill>
                  <a:srgbClr val="80BFB7"/>
                </a:solidFill>
              </a:rPr>
              <a:t>all</a:t>
            </a:r>
            <a:r>
              <a:rPr lang="sl-SI" sz="6000" dirty="0">
                <a:solidFill>
                  <a:srgbClr val="80BFB7"/>
                </a:solidFill>
              </a:rPr>
              <a:t> </a:t>
            </a:r>
            <a:r>
              <a:rPr lang="sl-SI" sz="6000" dirty="0" err="1">
                <a:solidFill>
                  <a:srgbClr val="80BFB7"/>
                </a:solidFill>
              </a:rPr>
              <a:t>folks</a:t>
            </a:r>
            <a:r>
              <a:rPr lang="sl-SI" sz="6000" dirty="0">
                <a:solidFill>
                  <a:srgbClr val="80BFB7"/>
                </a:solidFill>
              </a:rPr>
              <a:t>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1" name="Google Shape;4061;p35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</a:rPr>
              <a:t>You can find me at:</a:t>
            </a:r>
            <a:r>
              <a:rPr lang="sl-SI" dirty="0">
                <a:solidFill>
                  <a:srgbClr val="D3EBD5"/>
                </a:solidFill>
              </a:rPr>
              <a:t> </a:t>
            </a:r>
            <a:r>
              <a:rPr lang="sl-SI" dirty="0" err="1">
                <a:solidFill>
                  <a:srgbClr val="D3EBD5"/>
                </a:solidFill>
              </a:rPr>
              <a:t>jernej.jevsenak</a:t>
            </a:r>
            <a:r>
              <a:rPr lang="en" dirty="0">
                <a:solidFill>
                  <a:srgbClr val="D3EBD5"/>
                </a:solidFill>
              </a:rPr>
              <a:t>@</a:t>
            </a:r>
            <a:r>
              <a:rPr lang="sl-SI" dirty="0">
                <a:solidFill>
                  <a:srgbClr val="D3EBD5"/>
                </a:solidFill>
              </a:rPr>
              <a:t>gozdis.si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3203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response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</a:t>
            </a:r>
            <a:r>
              <a:rPr lang="en-US" dirty="0"/>
              <a:t> </a:t>
            </a:r>
            <a:r>
              <a:rPr lang="en-US" dirty="0" err="1"/>
              <a:t>env_data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method</a:t>
            </a:r>
            <a:r>
              <a:rPr lang="sl-SI" dirty="0"/>
              <a:t> ('</a:t>
            </a:r>
            <a:r>
              <a:rPr lang="sl-SI" dirty="0" err="1"/>
              <a:t>cor</a:t>
            </a:r>
            <a:r>
              <a:rPr lang="sl-SI" dirty="0"/>
              <a:t>' , '</a:t>
            </a:r>
            <a:r>
              <a:rPr lang="sl-SI" dirty="0" err="1"/>
              <a:t>brnn</a:t>
            </a:r>
            <a:r>
              <a:rPr lang="sl-SI" dirty="0"/>
              <a:t>' , '</a:t>
            </a:r>
            <a:r>
              <a:rPr lang="sl-SI" dirty="0" err="1"/>
              <a:t>lm</a:t>
            </a:r>
            <a:r>
              <a:rPr lang="sl-SI" dirty="0"/>
              <a:t>‘)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GB" dirty="0" err="1"/>
              <a:t>cor_method</a:t>
            </a:r>
            <a:r>
              <a:rPr lang="en-GB" dirty="0"/>
              <a:t> </a:t>
            </a:r>
            <a:r>
              <a:rPr lang="sl-SI" dirty="0"/>
              <a:t>(</a:t>
            </a:r>
            <a:r>
              <a:rPr lang="en-GB" dirty="0"/>
              <a:t>'</a:t>
            </a:r>
            <a:r>
              <a:rPr lang="sl-SI" dirty="0" err="1"/>
              <a:t>pearson</a:t>
            </a:r>
            <a:r>
              <a:rPr lang="en-GB" dirty="0"/>
              <a:t>'</a:t>
            </a:r>
            <a:r>
              <a:rPr lang="sl-SI" dirty="0"/>
              <a:t>, </a:t>
            </a:r>
            <a:r>
              <a:rPr lang="en-GB" dirty="0"/>
              <a:t>'spearman'</a:t>
            </a:r>
            <a:r>
              <a:rPr lang="sl-SI" dirty="0"/>
              <a:t>,</a:t>
            </a:r>
            <a:r>
              <a:rPr lang="en-GB" dirty="0"/>
              <a:t> '</a:t>
            </a:r>
            <a:r>
              <a:rPr lang="en-GB" dirty="0" err="1"/>
              <a:t>kendall</a:t>
            </a:r>
            <a:r>
              <a:rPr lang="en-GB" dirty="0"/>
              <a:t>‘</a:t>
            </a:r>
            <a:r>
              <a:rPr lang="sl-SI" dirty="0"/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previous_year</a:t>
            </a:r>
            <a:r>
              <a:rPr lang="sl-SI" dirty="0"/>
              <a:t> (TRUE /  FALSE)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upper_limit</a:t>
            </a:r>
            <a:r>
              <a:rPr lang="sl-SI" dirty="0"/>
              <a:t> / </a:t>
            </a:r>
            <a:r>
              <a:rPr lang="sl-SI" dirty="0" err="1"/>
              <a:t>lower_limit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remove_insignificant</a:t>
            </a: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key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0" y="1762650"/>
            <a:ext cx="3432179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response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US" dirty="0" err="1"/>
              <a:t>env_data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method</a:t>
            </a:r>
            <a:r>
              <a:rPr lang="sl-SI" dirty="0"/>
              <a:t> ('</a:t>
            </a:r>
            <a:r>
              <a:rPr lang="sl-SI" dirty="0" err="1"/>
              <a:t>cor</a:t>
            </a:r>
            <a:r>
              <a:rPr lang="sl-SI" dirty="0"/>
              <a:t>' , '</a:t>
            </a:r>
            <a:r>
              <a:rPr lang="sl-SI" dirty="0" err="1"/>
              <a:t>brnn</a:t>
            </a:r>
            <a:r>
              <a:rPr lang="sl-SI" dirty="0"/>
              <a:t>' , '</a:t>
            </a:r>
            <a:r>
              <a:rPr lang="sl-SI" dirty="0" err="1"/>
              <a:t>lm</a:t>
            </a:r>
            <a:r>
              <a:rPr lang="sl-SI" dirty="0"/>
              <a:t>‘)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GB" dirty="0" err="1"/>
              <a:t>cor_method</a:t>
            </a:r>
            <a:r>
              <a:rPr lang="en-GB" dirty="0"/>
              <a:t> </a:t>
            </a:r>
            <a:r>
              <a:rPr lang="sl-SI" dirty="0"/>
              <a:t>(</a:t>
            </a:r>
            <a:r>
              <a:rPr lang="en-GB" dirty="0"/>
              <a:t>'</a:t>
            </a:r>
            <a:r>
              <a:rPr lang="sl-SI" dirty="0" err="1"/>
              <a:t>pearson</a:t>
            </a:r>
            <a:r>
              <a:rPr lang="en-GB" dirty="0"/>
              <a:t>'</a:t>
            </a:r>
            <a:r>
              <a:rPr lang="sl-SI" dirty="0"/>
              <a:t>, </a:t>
            </a:r>
            <a:r>
              <a:rPr lang="en-GB" dirty="0"/>
              <a:t>'spearman'</a:t>
            </a:r>
            <a:r>
              <a:rPr lang="sl-SI" dirty="0"/>
              <a:t>,</a:t>
            </a:r>
            <a:r>
              <a:rPr lang="en-GB" dirty="0"/>
              <a:t> '</a:t>
            </a:r>
            <a:r>
              <a:rPr lang="en-GB" dirty="0" err="1"/>
              <a:t>kendall</a:t>
            </a:r>
            <a:r>
              <a:rPr lang="en-GB" dirty="0"/>
              <a:t>'</a:t>
            </a:r>
            <a:r>
              <a:rPr lang="sl-SI" dirty="0"/>
              <a:t>)</a:t>
            </a:r>
          </a:p>
          <a:p>
            <a:pPr marL="0" indent="0">
              <a:buNone/>
            </a:pPr>
            <a:r>
              <a:rPr lang="sl-SI" dirty="0"/>
              <a:t>- </a:t>
            </a:r>
            <a:r>
              <a:rPr lang="sl-SI" dirty="0" err="1"/>
              <a:t>previous_year</a:t>
            </a:r>
            <a:r>
              <a:rPr lang="sl-SI" dirty="0"/>
              <a:t> (TRUE /  FALSE)</a:t>
            </a:r>
          </a:p>
          <a:p>
            <a:pPr marL="0" indent="0">
              <a:buNone/>
            </a:pPr>
            <a:r>
              <a:rPr lang="sl-SI" dirty="0"/>
              <a:t>- </a:t>
            </a:r>
            <a:r>
              <a:rPr lang="sl-SI" dirty="0" err="1"/>
              <a:t>upper_limit</a:t>
            </a:r>
            <a:r>
              <a:rPr lang="sl-SI" dirty="0"/>
              <a:t> / </a:t>
            </a:r>
            <a:r>
              <a:rPr lang="sl-SI" dirty="0" err="1"/>
              <a:t>lower_limit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remove_insignificant</a:t>
            </a: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11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3203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day_interval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row_names_subset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additional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0" y="1762650"/>
            <a:ext cx="3432179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month_interval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row_names_subset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9730742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11468</Words>
  <Application>Microsoft Office PowerPoint</Application>
  <PresentationFormat>On-screen Show (16:9)</PresentationFormat>
  <Paragraphs>9477</Paragraphs>
  <Slides>78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Dosis</vt:lpstr>
      <vt:lpstr>Arial</vt:lpstr>
      <vt:lpstr>Calibri</vt:lpstr>
      <vt:lpstr>Titillium Web Light</vt:lpstr>
      <vt:lpstr>Dosis ExtraLight</vt:lpstr>
      <vt:lpstr>Titillium Web</vt:lpstr>
      <vt:lpstr>Consolas</vt:lpstr>
      <vt:lpstr>Mowbray template</vt:lpstr>
      <vt:lpstr>dendroTools R package</vt:lpstr>
      <vt:lpstr>HELLO!</vt:lpstr>
      <vt:lpstr>dendroTools R package</vt:lpstr>
      <vt:lpstr>PowerPoint Presentation</vt:lpstr>
      <vt:lpstr>The correlation analyses with the dendroTools – key arguments</vt:lpstr>
      <vt:lpstr>The correlation analyses with the dendroTools – key arguments</vt:lpstr>
      <vt:lpstr>The correlation analyses with the dendroTools – key arguments</vt:lpstr>
      <vt:lpstr>The correlation analyses with the dendroTools – key arguments</vt:lpstr>
      <vt:lpstr>The correlation analyses with the dendroTools – additional arguments</vt:lpstr>
      <vt:lpstr>Exercise 1</vt:lpstr>
      <vt:lpstr>The algorithm for calculation of monthly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algorithm for calculation of daily correlations</vt:lpstr>
      <vt:lpstr>PowerPoint Presentation</vt:lpstr>
      <vt:lpstr>PowerPoint Presentation</vt:lpstr>
      <vt:lpstr>PowerPoint Presentation</vt:lpstr>
      <vt:lpstr>The importance of reference_window</vt:lpstr>
      <vt:lpstr>PowerPoint Presentation</vt:lpstr>
      <vt:lpstr>PowerPoint Presentation</vt:lpstr>
      <vt:lpstr>Filtering non-significant correlations based on the selected alpha</vt:lpstr>
      <vt:lpstr>PowerPoint Presentation</vt:lpstr>
      <vt:lpstr>PowerPoint Presentation</vt:lpstr>
      <vt:lpstr>Manually create heatmaps using ggplot2</vt:lpstr>
      <vt:lpstr>Partial correlation coefficients</vt:lpstr>
      <vt:lpstr>Partial Correlation Coefficient</vt:lpstr>
      <vt:lpstr>Partial Correlation Coefficient</vt:lpstr>
      <vt:lpstr>Partial Correlation Coefficient – subset analysed period</vt:lpstr>
      <vt:lpstr>Why is climate detrending needed?</vt:lpstr>
      <vt:lpstr>Temporal stability of correlations</vt:lpstr>
      <vt:lpstr>Detrending climate</vt:lpstr>
      <vt:lpstr>Why is climate detrending needed?</vt:lpstr>
      <vt:lpstr>Why is climate detrending needed?</vt:lpstr>
      <vt:lpstr>Standardized Precipitation-Evapotranspiration Index (SPEI) analyses with dendroTools</vt:lpstr>
      <vt:lpstr>SPEI</vt:lpstr>
      <vt:lpstr>rTG R package</vt:lpstr>
      <vt:lpstr>rTG – radial tree growth R package</vt:lpstr>
      <vt:lpstr>Monitoring of secondary tree growth</vt:lpstr>
      <vt:lpstr>rTG – radial tree growth R package</vt:lpstr>
      <vt:lpstr>rTG – radial tree growth R package</vt:lpstr>
      <vt:lpstr>The most common methods for deriving the temporal dynamics of secondary tree growth</vt:lpstr>
      <vt:lpstr>The most common methods for deriving the temporal dynamics of secondary tree growth</vt:lpstr>
      <vt:lpstr>The most common methods for deriving the temporal dynamics of secondary tree growth</vt:lpstr>
      <vt:lpstr>The most common methods for deriving the temporal dynamics of secondary tree growth</vt:lpstr>
      <vt:lpstr>The concept of overfitting</vt:lpstr>
      <vt:lpstr>rTG R package</vt:lpstr>
      <vt:lpstr>The XPSgrowth() function </vt:lpstr>
      <vt:lpstr>The XPSgrowth() function </vt:lpstr>
      <vt:lpstr>The XPSgrowth() function </vt:lpstr>
      <vt:lpstr>The XPSgrowth()  function </vt:lpstr>
      <vt:lpstr>The XPSgrowth()  function </vt:lpstr>
      <vt:lpstr>PowerPoint Presentation</vt:lpstr>
      <vt:lpstr>Exercises wtih the rTG</vt:lpstr>
      <vt:lpstr>The XPSgrowth()  applied on dendrometer data</vt:lpstr>
      <vt:lpstr>That‘s all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dendroTools R package</dc:title>
  <cp:lastModifiedBy>Jernej Jevšenak</cp:lastModifiedBy>
  <cp:revision>22</cp:revision>
  <dcterms:modified xsi:type="dcterms:W3CDTF">2024-05-26T08:41:10Z</dcterms:modified>
</cp:coreProperties>
</file>